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327"/>
  </p:normalViewPr>
  <p:slideViewPr>
    <p:cSldViewPr snapToGrid="0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FABF-10D1-0800-3FAA-56BB1B922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6DCB5-D0AC-00D4-7344-58A7DC8DE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BB226-D08E-8177-00FE-C63B443B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4296-320E-24B3-255D-817FB9E6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B20C-34F0-EFA1-581A-68B64037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51C8-F693-3254-8C14-0D26A389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9F738-1574-417C-AEF0-873135FB8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C8D1F-8BE3-F632-07DA-F3BECC3C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BA9FF-DCD0-916E-2C3C-925A5EAE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A4F87-E7DB-A1C9-7930-2BA9A288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534E7-B62E-784E-9322-053DD2603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0C111-2358-B91A-B664-13E34343B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C0216-306F-1943-2072-626637A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256C3-5506-B98C-BCF7-90E19706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48B15-FB8A-B09F-5149-C4D8E04A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1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465C-743A-B338-92CA-49725D28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F221-7ACD-A9AA-EDAE-CC22D644E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70971-0DAA-E084-5B14-92E4B5C0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75F69-ED68-B467-C6FE-BCFA9430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614AC-A37D-2995-13C1-18A312ED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4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F4F6-44A0-B090-D7B1-BBB6C4DE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A72E8-07E5-A430-17E2-822C065AB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8147-FECE-2CBE-C869-1FBA324E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A1040-1D93-87AF-E339-BC2D4819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DE8A-36D7-0F83-BD14-E91DEE3C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7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7DE1-9BDE-E77A-2B24-3202EE3D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EEF8-39D5-4693-58F9-E96C5F5DB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B7BDF-FCAD-9C4F-AF6D-88870359B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3039F-1791-576A-73DE-E6BD80B6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129BE-DB83-5780-F61C-476AD5E3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5FCE-D577-68BA-6C18-0CA51A78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5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D0AA-F571-42B0-42E3-FFD37900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DF18A-1A9A-F214-2823-686817B38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5FD02-6EED-57B6-20E9-1A6DCA08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530A8-7E8A-A741-4309-32A001AB0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9D65C-3C40-D484-E1D0-E09D08B85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20BDD-0234-78A6-F309-03A828A8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0DD96-BE2A-6C4C-F86F-546EBF60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C7B7E-5400-20A0-A2B3-EC556A14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7F51-A823-AE58-B8DD-3039E6B7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EB17E-DB4C-A821-1F59-A6C37483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DEBA-F677-F310-DB68-10ED9EAE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0F97-8AE0-F8E0-662B-B003CF22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28CBA-B3BD-8BA1-9D7B-63BF7CF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B53D8-41F9-62F4-C238-E6F48BDA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3D097-B2B4-7F15-2075-679E4A0F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5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1FF4-7B80-85A8-5E28-7781DBC6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F1336-2134-BB21-3889-36A6963B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8C670-FC2C-527A-76D9-A9265BF4B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CFDBD-D6B5-2C24-E689-6AB3C0FB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2161B-5458-166D-D7F6-A8FEE551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07A1A-42A3-68AC-F2E9-B6A0A1C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0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5AF9-57AC-5463-6BDA-9111F0E6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A9424-B364-E4F3-0D99-1E606BF74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EC213-ABF8-C275-4FB1-7A7B2DE7D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A6EDB-827D-ECFA-5DE7-EB5879A4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E807-9F4A-0406-07FD-C625BBB2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5CE1-E5C3-038B-2B33-BF2DF478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3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991BD-4DE9-57A1-91B3-64DC6725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B35ED-0A69-7D81-1BC9-A5B26A01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244A-2E33-8A60-8BB3-680F27044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67878-30B4-7446-926C-7BB30DD498F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D2B1-6AC9-51AA-C2EF-8980EEB60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72515-E1E9-1D85-AE0C-42001A01B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9849-39E6-A340-857A-3DE011BC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ealthcare Slide PPT Template, Healthcare Slide ppt Background, Healthcare  Slide PPT File">
            <a:extLst>
              <a:ext uri="{FF2B5EF4-FFF2-40B4-BE49-F238E27FC236}">
                <a16:creationId xmlns:a16="http://schemas.microsoft.com/office/drawing/2014/main" id="{A28A77F6-1367-BE71-8B6A-55ECE04C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F4AED-1F49-23F4-4E7D-9FE23F8A2383}"/>
              </a:ext>
            </a:extLst>
          </p:cNvPr>
          <p:cNvSpPr txBox="1"/>
          <p:nvPr/>
        </p:nvSpPr>
        <p:spPr>
          <a:xfrm>
            <a:off x="5995283" y="381663"/>
            <a:ext cx="5414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Group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B7816-47B5-ADE0-27C2-9DBAF07153A7}"/>
              </a:ext>
            </a:extLst>
          </p:cNvPr>
          <p:cNvSpPr txBox="1"/>
          <p:nvPr/>
        </p:nvSpPr>
        <p:spPr>
          <a:xfrm>
            <a:off x="5239910" y="1439186"/>
            <a:ext cx="6952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Retinopathy Diabetic Detector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669E8-74B5-A618-5BE2-3ACABFCA3A16}"/>
              </a:ext>
            </a:extLst>
          </p:cNvPr>
          <p:cNvSpPr txBox="1"/>
          <p:nvPr/>
        </p:nvSpPr>
        <p:spPr>
          <a:xfrm>
            <a:off x="8587409" y="3584270"/>
            <a:ext cx="6788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Group Members:-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Sameer Herkal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Aaditya Mhadye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Suresh Solanki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Ashutosh Jha</a:t>
            </a:r>
          </a:p>
        </p:txBody>
      </p:sp>
    </p:spTree>
    <p:extLst>
      <p:ext uri="{BB962C8B-B14F-4D97-AF65-F5344CB8AC3E}">
        <p14:creationId xmlns:p14="http://schemas.microsoft.com/office/powerpoint/2010/main" val="240454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ree download Health Care PPT Backgrounds for your PowerPoint Templates  [1000x750] for your Desktop, Mobile &amp; Tablet | Explore 33+ Health  Backgrounds | Health Backgrounds, Health Wallpaper, Mental Health Wallpaper">
            <a:extLst>
              <a:ext uri="{FF2B5EF4-FFF2-40B4-BE49-F238E27FC236}">
                <a16:creationId xmlns:a16="http://schemas.microsoft.com/office/drawing/2014/main" id="{A2262BC0-9CA3-39E1-88D3-279B30C6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D7983-992D-9AD5-00C3-57229F0DB09E}"/>
              </a:ext>
            </a:extLst>
          </p:cNvPr>
          <p:cNvSpPr txBox="1"/>
          <p:nvPr/>
        </p:nvSpPr>
        <p:spPr>
          <a:xfrm>
            <a:off x="3347499" y="470874"/>
            <a:ext cx="472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Model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2D9C-FD1A-9019-C800-ECC5A2DA40C6}"/>
              </a:ext>
            </a:extLst>
          </p:cNvPr>
          <p:cNvSpPr txBox="1"/>
          <p:nvPr/>
        </p:nvSpPr>
        <p:spPr>
          <a:xfrm>
            <a:off x="3124862" y="109507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have used streamlit to deploy our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D2522-1566-1FBC-E0A7-CD39FBBDD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9" t="15822" r="29924" b="29253"/>
          <a:stretch/>
        </p:blipFill>
        <p:spPr>
          <a:xfrm>
            <a:off x="1383527" y="1996265"/>
            <a:ext cx="4230094" cy="3871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BF37E-C06D-A323-AC08-C7139475B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70" t="16550" r="30435" b="30526"/>
          <a:stretch/>
        </p:blipFill>
        <p:spPr>
          <a:xfrm>
            <a:off x="6096000" y="1996265"/>
            <a:ext cx="4630310" cy="38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remium Vector | Health care background | Powerpoint background free,  Medical frame, Health care">
            <a:extLst>
              <a:ext uri="{FF2B5EF4-FFF2-40B4-BE49-F238E27FC236}">
                <a16:creationId xmlns:a16="http://schemas.microsoft.com/office/drawing/2014/main" id="{4EB15AA7-82A4-A025-D1B1-CF4668843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" b="75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BE1D5-7C38-36A9-2E8A-F90A1F834EB6}"/>
              </a:ext>
            </a:extLst>
          </p:cNvPr>
          <p:cNvSpPr txBox="1"/>
          <p:nvPr/>
        </p:nvSpPr>
        <p:spPr>
          <a:xfrm>
            <a:off x="3546282" y="3204375"/>
            <a:ext cx="4611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Bradley Hand ITC" panose="03070402050302030203" pitchFamily="66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3207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Powerpoint Background Pastel Colors Images | Free Photos, PNG Stickers,  Wallpapers &amp; Backgrounds - rawpixel">
            <a:extLst>
              <a:ext uri="{FF2B5EF4-FFF2-40B4-BE49-F238E27FC236}">
                <a16:creationId xmlns:a16="http://schemas.microsoft.com/office/drawing/2014/main" id="{38D5CF4F-F8C5-4B13-651B-26B06FA6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ED29C-EEFD-0074-A4BF-81D28DE0C7FF}"/>
              </a:ext>
            </a:extLst>
          </p:cNvPr>
          <p:cNvSpPr txBox="1"/>
          <p:nvPr/>
        </p:nvSpPr>
        <p:spPr>
          <a:xfrm>
            <a:off x="1306002" y="1616304"/>
            <a:ext cx="8140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			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8A0C5-B258-5B50-FDF8-8A7879172C7F}"/>
              </a:ext>
            </a:extLst>
          </p:cNvPr>
          <p:cNvSpPr txBox="1"/>
          <p:nvPr/>
        </p:nvSpPr>
        <p:spPr>
          <a:xfrm>
            <a:off x="1916264" y="2458409"/>
            <a:ext cx="8714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18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variable to be predicted has two values (positive or negative on diabetic retinopathy). Thus, this is a binary classification project. The goal here is to predict whether a patient will suffer from diabetic retinopathy or not, conditioned on blood test features.</a:t>
            </a:r>
            <a:endParaRPr lang="en-IN" sz="1800" dirty="0">
              <a:solidFill>
                <a:schemeClr val="accent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9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edle Medical PowerPoint template - PresentationPro">
            <a:extLst>
              <a:ext uri="{FF2B5EF4-FFF2-40B4-BE49-F238E27FC236}">
                <a16:creationId xmlns:a16="http://schemas.microsoft.com/office/drawing/2014/main" id="{E0BD6F46-3A0B-0AB6-29D1-68BFEF8E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1847B-9199-51CA-056B-49078268E492}"/>
              </a:ext>
            </a:extLst>
          </p:cNvPr>
          <p:cNvSpPr txBox="1"/>
          <p:nvPr/>
        </p:nvSpPr>
        <p:spPr>
          <a:xfrm>
            <a:off x="2140888" y="471317"/>
            <a:ext cx="7241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				About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68386-A714-FD7D-B59B-0186A2B32A42}"/>
              </a:ext>
            </a:extLst>
          </p:cNvPr>
          <p:cNvSpPr txBox="1"/>
          <p:nvPr/>
        </p:nvSpPr>
        <p:spPr>
          <a:xfrm>
            <a:off x="3540317" y="1230141"/>
            <a:ext cx="78698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Independent Variable / Features :-  age, systolic_bp, diastolic_bp, cholesterol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Dependent Variable / Target Variable :- prognosis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Shape of dataset :- (6000*5)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no duplicate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no missing values.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87A09D2-FD43-517E-6F1F-7D37D188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69580"/>
              </p:ext>
            </p:extLst>
          </p:nvPr>
        </p:nvGraphicFramePr>
        <p:xfrm>
          <a:off x="3691393" y="2881518"/>
          <a:ext cx="756765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624">
                  <a:extLst>
                    <a:ext uri="{9D8B030D-6E8A-4147-A177-3AD203B41FA5}">
                      <a16:colId xmlns:a16="http://schemas.microsoft.com/office/drawing/2014/main" val="1740852777"/>
                    </a:ext>
                  </a:extLst>
                </a:gridCol>
                <a:gridCol w="1907203">
                  <a:extLst>
                    <a:ext uri="{9D8B030D-6E8A-4147-A177-3AD203B41FA5}">
                      <a16:colId xmlns:a16="http://schemas.microsoft.com/office/drawing/2014/main" val="1598390957"/>
                    </a:ext>
                  </a:extLst>
                </a:gridCol>
                <a:gridCol w="1891914">
                  <a:extLst>
                    <a:ext uri="{9D8B030D-6E8A-4147-A177-3AD203B41FA5}">
                      <a16:colId xmlns:a16="http://schemas.microsoft.com/office/drawing/2014/main" val="1779843552"/>
                    </a:ext>
                  </a:extLst>
                </a:gridCol>
                <a:gridCol w="1891914">
                  <a:extLst>
                    <a:ext uri="{9D8B030D-6E8A-4147-A177-3AD203B41FA5}">
                      <a16:colId xmlns:a16="http://schemas.microsoft.com/office/drawing/2014/main" val="1509539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1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6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systolic_bp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3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diastolic_bp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73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76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62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324,966 Medical Background Illustrations &amp; Clip Art - iStock">
            <a:extLst>
              <a:ext uri="{FF2B5EF4-FFF2-40B4-BE49-F238E27FC236}">
                <a16:creationId xmlns:a16="http://schemas.microsoft.com/office/drawing/2014/main" id="{4E45B070-EAC9-46AE-ED27-B46724C21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Medical Industry | Powerpoint templates, Powerpoint, Medical wallpaper">
            <a:extLst>
              <a:ext uri="{FF2B5EF4-FFF2-40B4-BE49-F238E27FC236}">
                <a16:creationId xmlns:a16="http://schemas.microsoft.com/office/drawing/2014/main" id="{B4C7F4F6-C027-0619-53EE-1C0CBC70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05812-0CC1-7BE9-CE95-596F84A0C806}"/>
              </a:ext>
            </a:extLst>
          </p:cNvPr>
          <p:cNvSpPr txBox="1"/>
          <p:nvPr/>
        </p:nvSpPr>
        <p:spPr>
          <a:xfrm>
            <a:off x="3212327" y="660742"/>
            <a:ext cx="702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Value Counts of Target Variable (Prognosis)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77DE2-64BC-3216-3A85-192D3A43245A}"/>
              </a:ext>
            </a:extLst>
          </p:cNvPr>
          <p:cNvSpPr txBox="1"/>
          <p:nvPr/>
        </p:nvSpPr>
        <p:spPr>
          <a:xfrm>
            <a:off x="2711394" y="1435657"/>
            <a:ext cx="44277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Counts: -</a:t>
            </a:r>
          </a:p>
          <a:p>
            <a:r>
              <a:rPr lang="en-US" dirty="0"/>
              <a:t> 	Retinopathy – 3087</a:t>
            </a:r>
          </a:p>
          <a:p>
            <a:r>
              <a:rPr lang="en-US" dirty="0"/>
              <a:t>	No Retinopathy – 2913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Counts in % : -</a:t>
            </a:r>
          </a:p>
          <a:p>
            <a:pPr lvl="1"/>
            <a:r>
              <a:rPr lang="en-US" dirty="0"/>
              <a:t>  	Retinopathy – 51.45%</a:t>
            </a:r>
          </a:p>
          <a:p>
            <a:pPr lvl="1"/>
            <a:r>
              <a:rPr lang="en-US" dirty="0"/>
              <a:t> 	No Retinopathy – 48.55%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Encoded the Target Variable: -</a:t>
            </a:r>
          </a:p>
          <a:p>
            <a:r>
              <a:rPr lang="en-US" dirty="0"/>
              <a:t>	Retinopathy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	No Retinopathy  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B25B7-62E6-E87B-1E89-408916478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9" t="35555" r="51577" b="26143"/>
          <a:stretch/>
        </p:blipFill>
        <p:spPr>
          <a:xfrm>
            <a:off x="6504167" y="1337443"/>
            <a:ext cx="4331010" cy="35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404 Not Found | Presentation backgrounds, Powerpoint background design,  Powerpoint">
            <a:extLst>
              <a:ext uri="{FF2B5EF4-FFF2-40B4-BE49-F238E27FC236}">
                <a16:creationId xmlns:a16="http://schemas.microsoft.com/office/drawing/2014/main" id="{A8C8ABA5-48DE-2F7A-DCC4-95BC2FEFB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55264-8BF2-69AE-D9F6-1CCA5E726934}"/>
              </a:ext>
            </a:extLst>
          </p:cNvPr>
          <p:cNvSpPr txBox="1"/>
          <p:nvPr/>
        </p:nvSpPr>
        <p:spPr>
          <a:xfrm>
            <a:off x="2289973" y="796443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Visualizing the Boxplot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9C582-461F-15D0-87D5-E4370BAAE0D7}"/>
              </a:ext>
            </a:extLst>
          </p:cNvPr>
          <p:cNvSpPr txBox="1"/>
          <p:nvPr/>
        </p:nvSpPr>
        <p:spPr>
          <a:xfrm>
            <a:off x="1111177" y="2024532"/>
            <a:ext cx="5453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We used Z-score to check the outliers.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If Z score is more than 3 that means that data point is an outlier.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We dropped all those datapoints.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shape of data after dropping off all the outliers is (5907*6).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4E437-68C0-7A5F-4B99-FD59A0F82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2" t="41084" r="47178" b="16849"/>
          <a:stretch/>
        </p:blipFill>
        <p:spPr>
          <a:xfrm>
            <a:off x="6824869" y="1558454"/>
            <a:ext cx="4550152" cy="34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Medical Background, Medical Powerpoint Templates Free Download -  SlideBackground">
            <a:extLst>
              <a:ext uri="{FF2B5EF4-FFF2-40B4-BE49-F238E27FC236}">
                <a16:creationId xmlns:a16="http://schemas.microsoft.com/office/drawing/2014/main" id="{BFB739DC-4065-1969-202F-3C52CB1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F99DE-98B1-E340-6471-40AA87D6ABA4}"/>
              </a:ext>
            </a:extLst>
          </p:cNvPr>
          <p:cNvSpPr txBox="1"/>
          <p:nvPr/>
        </p:nvSpPr>
        <p:spPr>
          <a:xfrm>
            <a:off x="5041127" y="813181"/>
            <a:ext cx="6003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Checking Multicollinearity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53BB9-6613-30A2-15A3-EB5C4EEE74A9}"/>
              </a:ext>
            </a:extLst>
          </p:cNvPr>
          <p:cNvSpPr txBox="1"/>
          <p:nvPr/>
        </p:nvSpPr>
        <p:spPr>
          <a:xfrm>
            <a:off x="4414300" y="2088026"/>
            <a:ext cx="3979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From the table we can conclude that, there is no much multicollinearity amongst all the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Therefore, we can consider all the variables.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0F2D9-2277-5EFE-0B14-F9C5853F0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9" t="53033" r="68457" b="31089"/>
          <a:stretch/>
        </p:blipFill>
        <p:spPr>
          <a:xfrm>
            <a:off x="8752145" y="1566408"/>
            <a:ext cx="3092239" cy="25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 of DNA with chemistry background from connected hexagons,  scientific background animation Motion Background 00:10 SBV-338198016 -  Storyblocks">
            <a:extLst>
              <a:ext uri="{FF2B5EF4-FFF2-40B4-BE49-F238E27FC236}">
                <a16:creationId xmlns:a16="http://schemas.microsoft.com/office/drawing/2014/main" id="{6D9F6CB3-BE00-4452-5614-4FA88844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6BA05-D18C-92B0-160F-271765144103}"/>
              </a:ext>
            </a:extLst>
          </p:cNvPr>
          <p:cNvSpPr txBox="1"/>
          <p:nvPr/>
        </p:nvSpPr>
        <p:spPr>
          <a:xfrm>
            <a:off x="4405021" y="652008"/>
            <a:ext cx="4603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2CEDF-CC67-8324-A279-C9B6EFF3AEF6}"/>
              </a:ext>
            </a:extLst>
          </p:cNvPr>
          <p:cNvSpPr txBox="1"/>
          <p:nvPr/>
        </p:nvSpPr>
        <p:spPr>
          <a:xfrm>
            <a:off x="3093059" y="1758809"/>
            <a:ext cx="5049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Analysis :- 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Near to 1 = More Correlated, 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Near to 0 = No Correlated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1. Age is not depending on any other feature and is correlated to target variable with .38(highest)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2. Systolic_bp correlated with every other feature except age and is correlated to target variable with .34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3. Diastolic_bp correlated with every other feature except age and is correlated to target variable with .18 (lowest)</a:t>
            </a:r>
          </a:p>
          <a:p>
            <a:pPr algn="just"/>
            <a:r>
              <a:rPr lang="en-IN" sz="1400" i="1" u="none" strike="noStrike" dirty="0">
                <a:effectLst/>
                <a:latin typeface="Helvetica Neue" panose="02000503000000020004" pitchFamily="2" charset="0"/>
              </a:rPr>
              <a:t>4. Cholesterol correlated with every other feature except age and is correlated to target variable with .31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9C638-A316-B829-2629-5FB43DE85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8" t="35846" r="52191" b="29617"/>
          <a:stretch/>
        </p:blipFill>
        <p:spPr>
          <a:xfrm>
            <a:off x="8405853" y="1606655"/>
            <a:ext cx="3411111" cy="29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Medical Background, Medical Powerpoint Templates Free Download -  SlideBackground">
            <a:extLst>
              <a:ext uri="{FF2B5EF4-FFF2-40B4-BE49-F238E27FC236}">
                <a16:creationId xmlns:a16="http://schemas.microsoft.com/office/drawing/2014/main" id="{C99E5E44-1111-65FF-B89A-2C924D18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8E38E-2AFD-5B39-8492-1472A33E1F5A}"/>
              </a:ext>
            </a:extLst>
          </p:cNvPr>
          <p:cNvSpPr txBox="1"/>
          <p:nvPr/>
        </p:nvSpPr>
        <p:spPr>
          <a:xfrm>
            <a:off x="858742" y="554456"/>
            <a:ext cx="734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Distribution Graph of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4EED2-145A-FC4B-C726-7F46F9D69E02}"/>
              </a:ext>
            </a:extLst>
          </p:cNvPr>
          <p:cNvSpPr txBox="1"/>
          <p:nvPr/>
        </p:nvSpPr>
        <p:spPr>
          <a:xfrm>
            <a:off x="1033669" y="1426117"/>
            <a:ext cx="594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data in each feature are normally distributed.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AF49B-E5C2-7E17-EB29-1EFCE6290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2" t="38957" r="52293" b="31417"/>
          <a:stretch/>
        </p:blipFill>
        <p:spPr>
          <a:xfrm>
            <a:off x="1033670" y="2122998"/>
            <a:ext cx="3061252" cy="201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2CDA6-C844-6F13-1971-399B0CC95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9" t="24225" r="51986" b="46149"/>
          <a:stretch/>
        </p:blipFill>
        <p:spPr>
          <a:xfrm>
            <a:off x="4746929" y="2122999"/>
            <a:ext cx="3061252" cy="201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20D8C-6919-9124-66B7-004C30A95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74" t="62854" r="52191" b="7519"/>
          <a:stretch/>
        </p:blipFill>
        <p:spPr>
          <a:xfrm>
            <a:off x="1033669" y="4326154"/>
            <a:ext cx="3061251" cy="2019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354D0-48E6-475B-A11F-F65C1E33F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90" t="50741" r="51475" b="19632"/>
          <a:stretch/>
        </p:blipFill>
        <p:spPr>
          <a:xfrm>
            <a:off x="4746929" y="4326154"/>
            <a:ext cx="3061251" cy="20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5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edical Background, Medical Powerpoint Templates Free Download -  SlideBackground">
            <a:extLst>
              <a:ext uri="{FF2B5EF4-FFF2-40B4-BE49-F238E27FC236}">
                <a16:creationId xmlns:a16="http://schemas.microsoft.com/office/drawing/2014/main" id="{E18B59A4-D8B1-E74C-B995-25A890A4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05B66-D102-4336-3123-0433C84649C3}"/>
              </a:ext>
            </a:extLst>
          </p:cNvPr>
          <p:cNvSpPr txBox="1"/>
          <p:nvPr/>
        </p:nvSpPr>
        <p:spPr>
          <a:xfrm>
            <a:off x="4603806" y="675934"/>
            <a:ext cx="561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Model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B13AF-CC04-B9AB-5BC9-4B01F26887E3}"/>
              </a:ext>
            </a:extLst>
          </p:cNvPr>
          <p:cNvSpPr txBox="1"/>
          <p:nvPr/>
        </p:nvSpPr>
        <p:spPr>
          <a:xfrm>
            <a:off x="4007456" y="1278165"/>
            <a:ext cx="782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compared all the models on the basis or AUC Score and F1 Score.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got SVM is performing best with the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KNN, is performing bad with the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Therefore, we will choose SVM for our deployment.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12D77-B761-810C-5A8B-684F93A1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1" t="43376" r="41143" b="32235"/>
          <a:stretch/>
        </p:blipFill>
        <p:spPr>
          <a:xfrm>
            <a:off x="4154555" y="2849892"/>
            <a:ext cx="7529886" cy="25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6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456</Words>
  <Application>Microsoft Macintosh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Helvetica Neue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Jha</dc:creator>
  <cp:lastModifiedBy>Ashutosh Jha</cp:lastModifiedBy>
  <cp:revision>1</cp:revision>
  <dcterms:created xsi:type="dcterms:W3CDTF">2022-09-26T01:02:45Z</dcterms:created>
  <dcterms:modified xsi:type="dcterms:W3CDTF">2022-09-26T02:51:57Z</dcterms:modified>
</cp:coreProperties>
</file>